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8" r:id="rId13"/>
    <p:sldId id="269" r:id="rId14"/>
    <p:sldId id="26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D6718"/>
    <a:srgbClr val="D1E0F0"/>
    <a:srgbClr val="0000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6222F16-5021-46FD-A94F-1C51520B8B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A0622C0-1EA8-42D7-A9E1-808ADC6C47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9D3ADC9-9A63-4D44-8653-1F001FF90A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DF0D85A-ABDA-4A75-B901-57F378E6F10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1AE8CDE-69DB-4D01-8CA5-96C8CB4FC2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26871E5-D2B7-47EB-B639-30C7FF1E1E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A913838-C730-407D-A261-A5D4FEC2DF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9A20C02-32C7-46EB-9BC8-34F37D8FA9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3439A6C3-EFF2-4AB5-A7FD-F83AFECFAF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DD07D32-3D9D-4438-8E99-886380F154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896B845-78CE-4908-9088-0052BFD951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D1E0F0"/>
            </a:gs>
            <a:gs pos="99000">
              <a:schemeClr val="bg1"/>
            </a:gs>
            <a:gs pos="75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030CBBC-0776-4A38-8F38-DB5CF59ADC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http://www.lisburn.com/history/images/lisburn-coat-arms.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15" descr="pptground2.jpg"/>
          <p:cNvPicPr>
            <a:picLocks noChangeAspect="1"/>
          </p:cNvPicPr>
          <p:nvPr/>
        </p:nvPicPr>
        <p:blipFill>
          <a:blip r:embed="rId2" cstate="print"/>
          <a:srcRect/>
          <a:stretch>
            <a:fillRect/>
          </a:stretch>
        </p:blipFill>
        <p:spPr bwMode="auto">
          <a:xfrm>
            <a:off x="0" y="4460875"/>
            <a:ext cx="9144000" cy="2397125"/>
          </a:xfrm>
          <a:prstGeom prst="rect">
            <a:avLst/>
          </a:prstGeom>
          <a:noFill/>
          <a:ln w="9525">
            <a:noFill/>
            <a:miter lim="800000"/>
            <a:headEnd/>
            <a:tailEnd/>
          </a:ln>
        </p:spPr>
      </p:pic>
      <p:pic>
        <p:nvPicPr>
          <p:cNvPr id="13315" name="Picture 22" descr="pptlaganscape.png"/>
          <p:cNvPicPr>
            <a:picLocks noChangeAspect="1"/>
          </p:cNvPicPr>
          <p:nvPr/>
        </p:nvPicPr>
        <p:blipFill>
          <a:blip r:embed="rId3" cstate="print"/>
          <a:srcRect/>
          <a:stretch>
            <a:fillRect/>
          </a:stretch>
        </p:blipFill>
        <p:spPr bwMode="auto">
          <a:xfrm>
            <a:off x="7131050" y="188913"/>
            <a:ext cx="1731963" cy="647700"/>
          </a:xfrm>
          <a:prstGeom prst="rect">
            <a:avLst/>
          </a:prstGeom>
          <a:noFill/>
          <a:ln w="9525">
            <a:noFill/>
            <a:miter lim="800000"/>
            <a:headEnd/>
            <a:tailEnd/>
          </a:ln>
        </p:spPr>
      </p:pic>
      <p:pic>
        <p:nvPicPr>
          <p:cNvPr id="13316" name="Picture 18" descr="pptkingfisher.png"/>
          <p:cNvPicPr>
            <a:picLocks noChangeAspect="1"/>
          </p:cNvPicPr>
          <p:nvPr/>
        </p:nvPicPr>
        <p:blipFill>
          <a:blip r:embed="rId4" cstate="print"/>
          <a:srcRect/>
          <a:stretch>
            <a:fillRect/>
          </a:stretch>
        </p:blipFill>
        <p:spPr bwMode="auto">
          <a:xfrm>
            <a:off x="0" y="333375"/>
            <a:ext cx="3743325" cy="4314825"/>
          </a:xfrm>
          <a:prstGeom prst="rect">
            <a:avLst/>
          </a:prstGeom>
          <a:noFill/>
          <a:ln w="9525">
            <a:noFill/>
            <a:miter lim="800000"/>
            <a:headEnd/>
            <a:tailEnd/>
          </a:ln>
        </p:spPr>
      </p:pic>
      <p:sp>
        <p:nvSpPr>
          <p:cNvPr id="7" name="Rounded Rectangle 6"/>
          <p:cNvSpPr/>
          <p:nvPr/>
        </p:nvSpPr>
        <p:spPr>
          <a:xfrm>
            <a:off x="3851275" y="1484313"/>
            <a:ext cx="4465638" cy="266541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8" name="Text Box 5"/>
          <p:cNvSpPr txBox="1">
            <a:spLocks noChangeArrowheads="1"/>
          </p:cNvSpPr>
          <p:nvPr/>
        </p:nvSpPr>
        <p:spPr bwMode="auto">
          <a:xfrm>
            <a:off x="3492500" y="1628775"/>
            <a:ext cx="5040313" cy="2400300"/>
          </a:xfrm>
          <a:prstGeom prst="rect">
            <a:avLst/>
          </a:prstGeom>
          <a:noFill/>
          <a:ln w="9525">
            <a:noFill/>
            <a:miter lim="800000"/>
            <a:headEnd/>
            <a:tailEnd/>
          </a:ln>
          <a:effectLst/>
        </p:spPr>
        <p:txBody>
          <a:bodyPr>
            <a:spAutoFit/>
          </a:bodyPr>
          <a:lstStyle/>
          <a:p>
            <a:pPr algn="ctr">
              <a:spcBef>
                <a:spcPct val="50000"/>
              </a:spcBef>
              <a:defRPr/>
            </a:pPr>
            <a:r>
              <a:rPr lang="en-GB" sz="6000" dirty="0">
                <a:solidFill>
                  <a:srgbClr val="002060"/>
                </a:solidFill>
                <a:latin typeface="Tempus Sans ITC" pitchFamily="82" charset="0"/>
              </a:rPr>
              <a:t>Bridge Street</a:t>
            </a:r>
          </a:p>
          <a:p>
            <a:pPr algn="ctr">
              <a:spcBef>
                <a:spcPct val="50000"/>
              </a:spcBef>
              <a:defRPr/>
            </a:pPr>
            <a:r>
              <a:rPr lang="en-GB" sz="6000" dirty="0" err="1">
                <a:solidFill>
                  <a:srgbClr val="002060"/>
                </a:solidFill>
                <a:latin typeface="Tempus Sans ITC" pitchFamily="82" charset="0"/>
              </a:rPr>
              <a:t>Lisburn</a:t>
            </a:r>
            <a:endParaRPr lang="en-US" sz="6000" dirty="0">
              <a:solidFill>
                <a:srgbClr val="002060"/>
              </a:solidFill>
              <a:latin typeface="Tempus Sans ITC" pitchFamily="82" charset="0"/>
            </a:endParaRPr>
          </a:p>
        </p:txBody>
      </p:sp>
      <p:sp>
        <p:nvSpPr>
          <p:cNvPr id="9" name="Rectangle 8"/>
          <p:cNvSpPr/>
          <p:nvPr/>
        </p:nvSpPr>
        <p:spPr>
          <a:xfrm>
            <a:off x="-180975" y="0"/>
            <a:ext cx="9324975" cy="436562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7"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pic>
        <p:nvPicPr>
          <p:cNvPr id="22533" name="Picture 5" descr="2013-05-21 18-38 - p3"/>
          <p:cNvPicPr>
            <a:picLocks noChangeAspect="1" noChangeArrowheads="1"/>
          </p:cNvPicPr>
          <p:nvPr/>
        </p:nvPicPr>
        <p:blipFill>
          <a:blip r:embed="rId3" cstate="print"/>
          <a:srcRect/>
          <a:stretch>
            <a:fillRect/>
          </a:stretch>
        </p:blipFill>
        <p:spPr bwMode="auto">
          <a:xfrm>
            <a:off x="2627313" y="1052513"/>
            <a:ext cx="4233862" cy="5230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How Bridge Street has Changed</a:t>
            </a:r>
            <a:endParaRPr lang="en-GB" sz="3200" kern="0" dirty="0">
              <a:solidFill>
                <a:srgbClr val="002060"/>
              </a:solidFill>
              <a:latin typeface="Comic Sans MS" pitchFamily="66" charset="0"/>
              <a:ea typeface="+mj-ea"/>
              <a:cs typeface="+mj-cs"/>
            </a:endParaRPr>
          </a:p>
        </p:txBody>
      </p:sp>
      <p:sp>
        <p:nvSpPr>
          <p:cNvPr id="9" name="Rectangle 2"/>
          <p:cNvSpPr txBox="1">
            <a:spLocks noChangeArrowheads="1"/>
          </p:cNvSpPr>
          <p:nvPr/>
        </p:nvSpPr>
        <p:spPr bwMode="auto">
          <a:xfrm>
            <a:off x="5364088" y="5301208"/>
            <a:ext cx="1440160" cy="936104"/>
          </a:xfrm>
          <a:prstGeom prst="rect">
            <a:avLst/>
          </a:prstGeom>
          <a:noFill/>
          <a:ln w="9525">
            <a:noFill/>
            <a:miter lim="800000"/>
            <a:headEnd/>
            <a:tailEnd/>
          </a:ln>
        </p:spPr>
        <p:txBody>
          <a:bodyPr anchor="ctr"/>
          <a:lstStyle/>
          <a:p>
            <a:pPr algn="ctr">
              <a:defRPr/>
            </a:pPr>
            <a:r>
              <a:rPr lang="en-GB" sz="3600" kern="0" dirty="0" smtClean="0">
                <a:solidFill>
                  <a:schemeClr val="bg1"/>
                </a:solidFill>
                <a:latin typeface="Comic Sans MS" pitchFamily="66" charset="0"/>
                <a:ea typeface="+mj-ea"/>
                <a:cs typeface="+mj-cs"/>
              </a:rPr>
              <a:t>1993</a:t>
            </a:r>
            <a:endParaRPr lang="en-GB" sz="3600" kern="0" dirty="0">
              <a:solidFill>
                <a:schemeClr val="bg1"/>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7"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pic>
        <p:nvPicPr>
          <p:cNvPr id="23557" name="Picture 5" descr="2013-05-21 18-38 - p9"/>
          <p:cNvPicPr>
            <a:picLocks noChangeAspect="1" noChangeArrowheads="1"/>
          </p:cNvPicPr>
          <p:nvPr/>
        </p:nvPicPr>
        <p:blipFill>
          <a:blip r:embed="rId3" cstate="print"/>
          <a:srcRect/>
          <a:stretch>
            <a:fillRect/>
          </a:stretch>
        </p:blipFill>
        <p:spPr bwMode="auto">
          <a:xfrm>
            <a:off x="611560" y="1036639"/>
            <a:ext cx="7992243" cy="498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p:cNvSpPr txBox="1">
            <a:spLocks noChangeArrowheads="1"/>
          </p:cNvSpPr>
          <p:nvPr/>
        </p:nvSpPr>
        <p:spPr bwMode="auto">
          <a:xfrm>
            <a:off x="683568" y="5013176"/>
            <a:ext cx="1440160" cy="936104"/>
          </a:xfrm>
          <a:prstGeom prst="rect">
            <a:avLst/>
          </a:prstGeom>
          <a:noFill/>
          <a:ln w="9525">
            <a:noFill/>
            <a:miter lim="800000"/>
            <a:headEnd/>
            <a:tailEnd/>
          </a:ln>
        </p:spPr>
        <p:txBody>
          <a:bodyPr anchor="ctr"/>
          <a:lstStyle/>
          <a:p>
            <a:pPr algn="ctr">
              <a:defRPr/>
            </a:pPr>
            <a:r>
              <a:rPr lang="en-GB" sz="3600" kern="0" dirty="0" smtClean="0">
                <a:solidFill>
                  <a:schemeClr val="bg1"/>
                </a:solidFill>
                <a:latin typeface="Comic Sans MS" pitchFamily="66" charset="0"/>
                <a:ea typeface="+mj-ea"/>
                <a:cs typeface="+mj-cs"/>
              </a:rPr>
              <a:t>2006</a:t>
            </a:r>
            <a:endParaRPr lang="en-GB" sz="3600" kern="0" dirty="0">
              <a:solidFill>
                <a:schemeClr val="bg1"/>
              </a:solidFill>
              <a:latin typeface="Comic Sans MS" pitchFamily="66" charset="0"/>
              <a:ea typeface="+mj-ea"/>
              <a:cs typeface="+mj-cs"/>
            </a:endParaRPr>
          </a:p>
        </p:txBody>
      </p:sp>
      <p:sp>
        <p:nvSpPr>
          <p:cNvPr id="9"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How Bridge Street has Changed</a:t>
            </a:r>
            <a:endParaRPr lang="en-GB" sz="3200" kern="0" dirty="0">
              <a:solidFill>
                <a:srgbClr val="002060"/>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sp>
        <p:nvSpPr>
          <p:cNvPr id="9"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The Townscape Heritage Initiative</a:t>
            </a:r>
            <a:endParaRPr lang="en-GB" sz="3200" kern="0" dirty="0">
              <a:solidFill>
                <a:srgbClr val="002060"/>
              </a:solidFill>
              <a:latin typeface="Comic Sans MS" pitchFamily="66" charset="0"/>
              <a:ea typeface="+mj-ea"/>
              <a:cs typeface="+mj-cs"/>
            </a:endParaRPr>
          </a:p>
        </p:txBody>
      </p:sp>
      <p:pic>
        <p:nvPicPr>
          <p:cNvPr id="6" name="Picture 8" descr="Heritage Lottery Fund"/>
          <p:cNvPicPr>
            <a:picLocks noChangeAspect="1" noChangeArrowheads="1"/>
          </p:cNvPicPr>
          <p:nvPr/>
        </p:nvPicPr>
        <p:blipFill>
          <a:blip r:embed="rId3" cstate="print"/>
          <a:srcRect/>
          <a:stretch>
            <a:fillRect/>
          </a:stretch>
        </p:blipFill>
        <p:spPr bwMode="auto">
          <a:xfrm>
            <a:off x="4283968" y="4725144"/>
            <a:ext cx="1266825" cy="923925"/>
          </a:xfrm>
          <a:prstGeom prst="rect">
            <a:avLst/>
          </a:prstGeom>
          <a:noFill/>
        </p:spPr>
      </p:pic>
      <p:sp>
        <p:nvSpPr>
          <p:cNvPr id="7" name="Text Box 9"/>
          <p:cNvSpPr txBox="1">
            <a:spLocks noChangeArrowheads="1"/>
          </p:cNvSpPr>
          <p:nvPr/>
        </p:nvSpPr>
        <p:spPr bwMode="auto">
          <a:xfrm>
            <a:off x="395536" y="1124744"/>
            <a:ext cx="3600400" cy="4555093"/>
          </a:xfrm>
          <a:prstGeom prst="rect">
            <a:avLst/>
          </a:prstGeom>
          <a:noFill/>
          <a:ln w="9525">
            <a:noFill/>
            <a:miter lim="800000"/>
            <a:headEnd/>
            <a:tailEnd/>
          </a:ln>
        </p:spPr>
        <p:txBody>
          <a:bodyPr wrap="square">
            <a:spAutoFit/>
          </a:bodyPr>
          <a:lstStyle/>
          <a:p>
            <a:pPr>
              <a:spcBef>
                <a:spcPct val="50000"/>
              </a:spcBef>
            </a:pPr>
            <a:r>
              <a:rPr lang="en-GB" sz="2000" dirty="0" smtClean="0">
                <a:solidFill>
                  <a:srgbClr val="002060"/>
                </a:solidFill>
              </a:rPr>
              <a:t>The Townscape Heritage Initiative (THI) is the Heritage Lottery Fund's grant giving programme for the repair and regeneration of the historic environment in towns and cities throughout the UK. </a:t>
            </a:r>
            <a:endParaRPr lang="en-GB" sz="2000" dirty="0">
              <a:solidFill>
                <a:srgbClr val="002060"/>
              </a:solidFill>
            </a:endParaRPr>
          </a:p>
          <a:p>
            <a:pPr>
              <a:spcBef>
                <a:spcPct val="50000"/>
              </a:spcBef>
            </a:pPr>
            <a:r>
              <a:rPr lang="en-GB" sz="2000" dirty="0" smtClean="0">
                <a:solidFill>
                  <a:srgbClr val="002060"/>
                </a:solidFill>
              </a:rPr>
              <a:t>The scheme was born of the HLF's desire to deliver sustainable conservation in historic urban areas by raising the standard of repair where the market has failed to do so, and by bringing new uses.</a:t>
            </a:r>
            <a:endParaRPr lang="en-US" sz="2000" dirty="0">
              <a:solidFill>
                <a:srgbClr val="002060"/>
              </a:solidFill>
            </a:endParaRPr>
          </a:p>
        </p:txBody>
      </p:sp>
      <p:pic>
        <p:nvPicPr>
          <p:cNvPr id="11" name="Picture 10" descr="12 Bridge St"/>
          <p:cNvPicPr>
            <a:picLocks noChangeAspect="1" noChangeArrowheads="1"/>
          </p:cNvPicPr>
          <p:nvPr/>
        </p:nvPicPr>
        <p:blipFill>
          <a:blip r:embed="rId4" cstate="print"/>
          <a:srcRect/>
          <a:stretch>
            <a:fillRect/>
          </a:stretch>
        </p:blipFill>
        <p:spPr bwMode="auto">
          <a:xfrm>
            <a:off x="4283968" y="1308720"/>
            <a:ext cx="2397125"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12 Bridge StreetQT"/>
          <p:cNvPicPr>
            <a:picLocks noChangeAspect="1" noChangeArrowheads="1"/>
          </p:cNvPicPr>
          <p:nvPr/>
        </p:nvPicPr>
        <p:blipFill>
          <a:blip r:embed="rId5" cstate="print"/>
          <a:srcRect/>
          <a:stretch>
            <a:fillRect/>
          </a:stretch>
        </p:blipFill>
        <p:spPr bwMode="auto">
          <a:xfrm>
            <a:off x="6516216" y="2204864"/>
            <a:ext cx="2268537"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Box 8"/>
          <p:cNvSpPr txBox="1">
            <a:spLocks noChangeArrowheads="1"/>
          </p:cNvSpPr>
          <p:nvPr/>
        </p:nvSpPr>
        <p:spPr bwMode="auto">
          <a:xfrm>
            <a:off x="6948264" y="1188041"/>
            <a:ext cx="1944216" cy="584775"/>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D6718"/>
                </a:solidFill>
                <a:latin typeface="Comic Sans MS" pitchFamily="66" charset="0"/>
              </a:rPr>
              <a:t>12 Bridge Street Before and After</a:t>
            </a:r>
            <a:endParaRPr lang="en-US" sz="1600" dirty="0">
              <a:solidFill>
                <a:srgbClr val="0D6718"/>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sp>
        <p:nvSpPr>
          <p:cNvPr id="9"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The Townscape Heritage Initiative</a:t>
            </a:r>
            <a:endParaRPr lang="en-GB" sz="3200" kern="0" dirty="0">
              <a:solidFill>
                <a:srgbClr val="002060"/>
              </a:solidFill>
              <a:latin typeface="Comic Sans MS" pitchFamily="66" charset="0"/>
              <a:ea typeface="+mj-ea"/>
              <a:cs typeface="+mj-cs"/>
            </a:endParaRPr>
          </a:p>
        </p:txBody>
      </p:sp>
      <p:sp>
        <p:nvSpPr>
          <p:cNvPr id="7" name="Text Box 9"/>
          <p:cNvSpPr txBox="1">
            <a:spLocks noChangeArrowheads="1"/>
          </p:cNvSpPr>
          <p:nvPr/>
        </p:nvSpPr>
        <p:spPr bwMode="auto">
          <a:xfrm>
            <a:off x="827584" y="1778040"/>
            <a:ext cx="7416824" cy="1938992"/>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002060"/>
                </a:solidFill>
                <a:latin typeface="Comic Sans MS" pitchFamily="66" charset="0"/>
              </a:rPr>
              <a:t>The THI </a:t>
            </a:r>
            <a:r>
              <a:rPr lang="en-US" sz="2000" dirty="0" err="1" smtClean="0">
                <a:solidFill>
                  <a:srgbClr val="002060"/>
                </a:solidFill>
                <a:latin typeface="Comic Sans MS" pitchFamily="66" charset="0"/>
              </a:rPr>
              <a:t>programme</a:t>
            </a:r>
            <a:r>
              <a:rPr lang="en-US" sz="2000" dirty="0" smtClean="0">
                <a:solidFill>
                  <a:srgbClr val="002060"/>
                </a:solidFill>
                <a:latin typeface="Comic Sans MS" pitchFamily="66" charset="0"/>
              </a:rPr>
              <a:t> encourages partnerships of local </a:t>
            </a:r>
            <a:r>
              <a:rPr lang="en-US" sz="2000" dirty="0" err="1" smtClean="0">
                <a:solidFill>
                  <a:srgbClr val="002060"/>
                </a:solidFill>
                <a:latin typeface="Comic Sans MS" pitchFamily="66" charset="0"/>
              </a:rPr>
              <a:t>organisations</a:t>
            </a:r>
            <a:r>
              <a:rPr lang="en-US" sz="2000" dirty="0" smtClean="0">
                <a:solidFill>
                  <a:srgbClr val="002060"/>
                </a:solidFill>
                <a:latin typeface="Comic Sans MS" pitchFamily="66" charset="0"/>
              </a:rPr>
              <a:t> to carry out repairs and other works to a number of historic buildings, structures or spaces within defined areas to aid social and economic regeneration and help to improve the quality of life for all those who live, work or visit there. </a:t>
            </a:r>
            <a:endParaRPr lang="en-US" sz="2000" dirty="0">
              <a:solidFill>
                <a:srgbClr val="002060"/>
              </a:solidFill>
              <a:latin typeface="Comic Sans MS" pitchFamily="66" charset="0"/>
            </a:endParaRPr>
          </a:p>
        </p:txBody>
      </p:sp>
      <p:pic>
        <p:nvPicPr>
          <p:cNvPr id="14" name="Picture 13" descr="HLFNL_2747.jpg"/>
          <p:cNvPicPr>
            <a:picLocks noChangeAspect="1"/>
          </p:cNvPicPr>
          <p:nvPr/>
        </p:nvPicPr>
        <p:blipFill>
          <a:blip r:embed="rId3" cstate="print"/>
          <a:stretch>
            <a:fillRect/>
          </a:stretch>
        </p:blipFill>
        <p:spPr>
          <a:xfrm>
            <a:off x="1015696" y="4656928"/>
            <a:ext cx="7156704" cy="12923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5" descr="pptground2.jpg"/>
          <p:cNvPicPr>
            <a:picLocks noChangeAspect="1"/>
          </p:cNvPicPr>
          <p:nvPr/>
        </p:nvPicPr>
        <p:blipFill>
          <a:blip r:embed="rId2" cstate="print"/>
          <a:srcRect/>
          <a:stretch>
            <a:fillRect/>
          </a:stretch>
        </p:blipFill>
        <p:spPr bwMode="auto">
          <a:xfrm>
            <a:off x="0" y="4460875"/>
            <a:ext cx="9144000" cy="2397125"/>
          </a:xfrm>
          <a:prstGeom prst="rect">
            <a:avLst/>
          </a:prstGeom>
          <a:noFill/>
          <a:ln w="9525">
            <a:noFill/>
            <a:miter lim="800000"/>
            <a:headEnd/>
            <a:tailEnd/>
          </a:ln>
        </p:spPr>
      </p:pic>
      <p:sp>
        <p:nvSpPr>
          <p:cNvPr id="24581" name="TextBox 21"/>
          <p:cNvSpPr txBox="1">
            <a:spLocks noChangeArrowheads="1"/>
          </p:cNvSpPr>
          <p:nvPr/>
        </p:nvSpPr>
        <p:spPr bwMode="auto">
          <a:xfrm>
            <a:off x="250825" y="6165850"/>
            <a:ext cx="6337300" cy="584200"/>
          </a:xfrm>
          <a:prstGeom prst="rect">
            <a:avLst/>
          </a:prstGeom>
          <a:noFill/>
          <a:ln w="9525">
            <a:noFill/>
            <a:miter lim="800000"/>
            <a:headEnd/>
            <a:tailEnd/>
          </a:ln>
        </p:spPr>
        <p:txBody>
          <a:bodyPr>
            <a:spAutoFit/>
          </a:bodyPr>
          <a:lstStyle/>
          <a:p>
            <a:r>
              <a:rPr lang="en-GB" sz="3200" b="1">
                <a:solidFill>
                  <a:schemeClr val="bg1"/>
                </a:solidFill>
                <a:latin typeface="Tempus Sans ITC" pitchFamily="82" charset="0"/>
              </a:rPr>
              <a:t>www.laganvalleylearning.co.uk</a:t>
            </a:r>
          </a:p>
        </p:txBody>
      </p:sp>
      <p:pic>
        <p:nvPicPr>
          <p:cNvPr id="24582" name="Picture 20" descr="pptLaganValley.png"/>
          <p:cNvPicPr>
            <a:picLocks noChangeAspect="1"/>
          </p:cNvPicPr>
          <p:nvPr/>
        </p:nvPicPr>
        <p:blipFill>
          <a:blip r:embed="rId3" cstate="print"/>
          <a:srcRect/>
          <a:stretch>
            <a:fillRect/>
          </a:stretch>
        </p:blipFill>
        <p:spPr bwMode="auto">
          <a:xfrm>
            <a:off x="7164388" y="6219825"/>
            <a:ext cx="1714500" cy="638175"/>
          </a:xfrm>
          <a:prstGeom prst="rect">
            <a:avLst/>
          </a:prstGeom>
          <a:noFill/>
          <a:ln w="9525">
            <a:noFill/>
            <a:miter lim="800000"/>
            <a:headEnd/>
            <a:tailEnd/>
          </a:ln>
        </p:spPr>
      </p:pic>
      <p:pic>
        <p:nvPicPr>
          <p:cNvPr id="24583" name="Picture 22" descr="pptlaganscape.png"/>
          <p:cNvPicPr>
            <a:picLocks noChangeAspect="1"/>
          </p:cNvPicPr>
          <p:nvPr/>
        </p:nvPicPr>
        <p:blipFill>
          <a:blip r:embed="rId4" cstate="print"/>
          <a:srcRect/>
          <a:stretch>
            <a:fillRect/>
          </a:stretch>
        </p:blipFill>
        <p:spPr bwMode="auto">
          <a:xfrm>
            <a:off x="7131050" y="188913"/>
            <a:ext cx="1731963" cy="647700"/>
          </a:xfrm>
          <a:prstGeom prst="rect">
            <a:avLst/>
          </a:prstGeom>
          <a:noFill/>
          <a:ln w="9525">
            <a:noFill/>
            <a:miter lim="800000"/>
            <a:headEnd/>
            <a:tailEnd/>
          </a:ln>
        </p:spPr>
      </p:pic>
      <p:pic>
        <p:nvPicPr>
          <p:cNvPr id="24584" name="Picture 18" descr="pptkingfisher.png"/>
          <p:cNvPicPr>
            <a:picLocks noChangeAspect="1"/>
          </p:cNvPicPr>
          <p:nvPr/>
        </p:nvPicPr>
        <p:blipFill>
          <a:blip r:embed="rId5" cstate="print"/>
          <a:srcRect/>
          <a:stretch>
            <a:fillRect/>
          </a:stretch>
        </p:blipFill>
        <p:spPr bwMode="auto">
          <a:xfrm>
            <a:off x="0" y="333375"/>
            <a:ext cx="3743325"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6"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pic>
        <p:nvPicPr>
          <p:cNvPr id="5" name="Picture 5" descr="http://www.lisburn.com/history/images/lisburn-coat-arms.jpg"/>
          <p:cNvPicPr>
            <a:picLocks noChangeAspect="1" noChangeArrowheads="1"/>
          </p:cNvPicPr>
          <p:nvPr/>
        </p:nvPicPr>
        <p:blipFill>
          <a:blip r:embed="rId3" r:link="rId4" cstate="screen"/>
          <a:srcRect/>
          <a:stretch>
            <a:fillRect/>
          </a:stretch>
        </p:blipFill>
        <p:spPr bwMode="auto">
          <a:xfrm>
            <a:off x="4283968" y="1340768"/>
            <a:ext cx="4152707" cy="432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0" name="Text Box 7"/>
          <p:cNvSpPr txBox="1">
            <a:spLocks noChangeArrowheads="1"/>
          </p:cNvSpPr>
          <p:nvPr/>
        </p:nvSpPr>
        <p:spPr bwMode="auto">
          <a:xfrm>
            <a:off x="395288" y="1268413"/>
            <a:ext cx="3529012" cy="3478212"/>
          </a:xfrm>
          <a:prstGeom prst="rect">
            <a:avLst/>
          </a:prstGeom>
          <a:noFill/>
          <a:ln w="9525">
            <a:noFill/>
            <a:miter lim="800000"/>
            <a:headEnd/>
            <a:tailEnd/>
          </a:ln>
        </p:spPr>
        <p:txBody>
          <a:bodyPr>
            <a:spAutoFit/>
          </a:bodyPr>
          <a:lstStyle/>
          <a:p>
            <a:pPr>
              <a:spcBef>
                <a:spcPct val="50000"/>
              </a:spcBef>
            </a:pPr>
            <a:r>
              <a:rPr lang="en-US" sz="2000">
                <a:solidFill>
                  <a:srgbClr val="002060"/>
                </a:solidFill>
                <a:latin typeface="Comic Sans MS" pitchFamily="66" charset="0"/>
              </a:rPr>
              <a:t>This is the coat of arms of Lisburn.</a:t>
            </a:r>
          </a:p>
          <a:p>
            <a:pPr>
              <a:spcBef>
                <a:spcPct val="50000"/>
              </a:spcBef>
            </a:pPr>
            <a:r>
              <a:rPr lang="en-US" sz="2000">
                <a:solidFill>
                  <a:srgbClr val="002060"/>
                </a:solidFill>
                <a:latin typeface="Comic Sans MS" pitchFamily="66" charset="0"/>
              </a:rPr>
              <a:t>It links together the key elements that have made Lisburn the town that it is today.</a:t>
            </a:r>
          </a:p>
          <a:p>
            <a:pPr>
              <a:spcBef>
                <a:spcPct val="50000"/>
              </a:spcBef>
            </a:pPr>
            <a:r>
              <a:rPr lang="en-US" sz="2000">
                <a:solidFill>
                  <a:srgbClr val="002060"/>
                </a:solidFill>
                <a:latin typeface="Comic Sans MS" pitchFamily="66" charset="0"/>
              </a:rPr>
              <a:t>This includes reference to the two fires that destroyed the old settlement of Lisnagarvey.</a:t>
            </a:r>
          </a:p>
        </p:txBody>
      </p:sp>
      <p:sp>
        <p:nvSpPr>
          <p:cNvPr id="10"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a:solidFill>
                  <a:srgbClr val="002060"/>
                </a:solidFill>
                <a:latin typeface="Comic Sans MS" pitchFamily="66" charset="0"/>
                <a:ea typeface="+mj-ea"/>
                <a:cs typeface="+mj-cs"/>
              </a:rPr>
              <a:t>The </a:t>
            </a:r>
            <a:r>
              <a:rPr lang="en-GB" sz="3200" kern="0" dirty="0" err="1">
                <a:solidFill>
                  <a:srgbClr val="002060"/>
                </a:solidFill>
                <a:latin typeface="Comic Sans MS" pitchFamily="66" charset="0"/>
                <a:ea typeface="+mj-ea"/>
                <a:cs typeface="+mj-cs"/>
              </a:rPr>
              <a:t>Lisburn</a:t>
            </a:r>
            <a:r>
              <a:rPr lang="en-GB" sz="3200" kern="0" dirty="0">
                <a:solidFill>
                  <a:srgbClr val="002060"/>
                </a:solidFill>
                <a:latin typeface="Comic Sans MS" pitchFamily="66" charset="0"/>
                <a:ea typeface="+mj-ea"/>
                <a:cs typeface="+mj-cs"/>
              </a:rPr>
              <a:t> Coat of Arms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8"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pic>
        <p:nvPicPr>
          <p:cNvPr id="15365" name="Picture 5" descr="2013-05-21 18-38 - p4"/>
          <p:cNvPicPr>
            <a:picLocks noChangeAspect="1" noChangeArrowheads="1"/>
          </p:cNvPicPr>
          <p:nvPr/>
        </p:nvPicPr>
        <p:blipFill>
          <a:blip r:embed="rId3" cstate="print"/>
          <a:srcRect/>
          <a:stretch>
            <a:fillRect/>
          </a:stretch>
        </p:blipFill>
        <p:spPr bwMode="auto">
          <a:xfrm>
            <a:off x="683568" y="1214289"/>
            <a:ext cx="5380038" cy="3798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6" name="Text Box 6"/>
          <p:cNvSpPr txBox="1">
            <a:spLocks noChangeArrowheads="1"/>
          </p:cNvSpPr>
          <p:nvPr/>
        </p:nvSpPr>
        <p:spPr bwMode="auto">
          <a:xfrm>
            <a:off x="6443663" y="1268760"/>
            <a:ext cx="2232025" cy="3597275"/>
          </a:xfrm>
          <a:prstGeom prst="rect">
            <a:avLst/>
          </a:prstGeom>
          <a:noFill/>
          <a:ln w="9525">
            <a:noFill/>
            <a:miter lim="800000"/>
            <a:headEnd/>
            <a:tailEnd/>
          </a:ln>
        </p:spPr>
        <p:txBody>
          <a:bodyPr>
            <a:spAutoFit/>
          </a:bodyPr>
          <a:lstStyle/>
          <a:p>
            <a:pPr>
              <a:spcBef>
                <a:spcPct val="50000"/>
              </a:spcBef>
            </a:pPr>
            <a:r>
              <a:rPr lang="en-US" sz="2000" dirty="0">
                <a:solidFill>
                  <a:srgbClr val="002060"/>
                </a:solidFill>
                <a:latin typeface="Comic Sans MS" pitchFamily="66" charset="0"/>
              </a:rPr>
              <a:t>This is a map showing the original settlement of </a:t>
            </a:r>
            <a:r>
              <a:rPr lang="en-US" sz="2000" dirty="0" err="1">
                <a:solidFill>
                  <a:srgbClr val="002060"/>
                </a:solidFill>
                <a:latin typeface="Comic Sans MS" pitchFamily="66" charset="0"/>
              </a:rPr>
              <a:t>Lisnagarvey</a:t>
            </a:r>
            <a:r>
              <a:rPr lang="en-US" sz="2000" dirty="0">
                <a:solidFill>
                  <a:srgbClr val="002060"/>
                </a:solidFill>
                <a:latin typeface="Comic Sans MS" pitchFamily="66" charset="0"/>
              </a:rPr>
              <a:t>.</a:t>
            </a:r>
          </a:p>
          <a:p>
            <a:pPr>
              <a:spcBef>
                <a:spcPct val="50000"/>
              </a:spcBef>
            </a:pPr>
            <a:r>
              <a:rPr lang="en-US" sz="2000" dirty="0">
                <a:solidFill>
                  <a:srgbClr val="002060"/>
                </a:solidFill>
                <a:latin typeface="Comic Sans MS" pitchFamily="66" charset="0"/>
              </a:rPr>
              <a:t>Bridge Street can clearly be seen as one of the first main roads in the town.</a:t>
            </a:r>
          </a:p>
        </p:txBody>
      </p:sp>
      <p:sp>
        <p:nvSpPr>
          <p:cNvPr id="15367" name="AutoShape 9"/>
          <p:cNvSpPr>
            <a:spLocks noChangeArrowheads="1"/>
          </p:cNvSpPr>
          <p:nvPr/>
        </p:nvSpPr>
        <p:spPr bwMode="auto">
          <a:xfrm>
            <a:off x="3348038" y="4077072"/>
            <a:ext cx="503237" cy="1439862"/>
          </a:xfrm>
          <a:prstGeom prst="upArrow">
            <a:avLst>
              <a:gd name="adj1" fmla="val 50000"/>
              <a:gd name="adj2" fmla="val 71530"/>
            </a:avLst>
          </a:prstGeom>
          <a:solidFill>
            <a:srgbClr val="FF0000"/>
          </a:solidFill>
          <a:ln w="9525">
            <a:solidFill>
              <a:schemeClr val="tx1"/>
            </a:solidFill>
            <a:miter lim="800000"/>
            <a:headEnd/>
            <a:tailEnd/>
          </a:ln>
        </p:spPr>
        <p:txBody>
          <a:bodyPr wrap="none" anchor="ctr"/>
          <a:lstStyle/>
          <a:p>
            <a:endParaRPr lang="en-GB"/>
          </a:p>
        </p:txBody>
      </p:sp>
      <p:sp>
        <p:nvSpPr>
          <p:cNvPr id="9"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The Settlement of </a:t>
            </a:r>
            <a:r>
              <a:rPr lang="en-GB" sz="3200" kern="0" dirty="0" err="1" smtClean="0">
                <a:solidFill>
                  <a:srgbClr val="002060"/>
                </a:solidFill>
                <a:latin typeface="Comic Sans MS" pitchFamily="66" charset="0"/>
                <a:ea typeface="+mj-ea"/>
                <a:cs typeface="+mj-cs"/>
              </a:rPr>
              <a:t>Lisnagarvey</a:t>
            </a:r>
            <a:endParaRPr lang="en-GB" sz="3200" kern="0" dirty="0">
              <a:solidFill>
                <a:srgbClr val="002060"/>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8"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pic>
        <p:nvPicPr>
          <p:cNvPr id="1026" name="Picture 2"/>
          <p:cNvPicPr>
            <a:picLocks noChangeAspect="1" noChangeArrowheads="1"/>
          </p:cNvPicPr>
          <p:nvPr/>
        </p:nvPicPr>
        <p:blipFill>
          <a:blip r:embed="rId3" cstate="screen"/>
          <a:srcRect/>
          <a:stretch>
            <a:fillRect/>
          </a:stretch>
        </p:blipFill>
        <p:spPr bwMode="auto">
          <a:xfrm>
            <a:off x="4902881" y="1508345"/>
            <a:ext cx="3688509" cy="2754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90" name="Text Box 6"/>
          <p:cNvSpPr txBox="1">
            <a:spLocks noChangeArrowheads="1"/>
          </p:cNvSpPr>
          <p:nvPr/>
        </p:nvSpPr>
        <p:spPr bwMode="auto">
          <a:xfrm>
            <a:off x="539552" y="1268760"/>
            <a:ext cx="3888431" cy="3016210"/>
          </a:xfrm>
          <a:prstGeom prst="rect">
            <a:avLst/>
          </a:prstGeom>
          <a:noFill/>
          <a:ln w="9525">
            <a:noFill/>
            <a:miter lim="800000"/>
            <a:headEnd/>
            <a:tailEnd/>
          </a:ln>
        </p:spPr>
        <p:txBody>
          <a:bodyPr wrap="square">
            <a:spAutoFit/>
          </a:bodyPr>
          <a:lstStyle/>
          <a:p>
            <a:pPr>
              <a:spcBef>
                <a:spcPct val="20000"/>
              </a:spcBef>
              <a:buFont typeface="Arial" charset="0"/>
              <a:buNone/>
            </a:pPr>
            <a:r>
              <a:rPr lang="en-US" sz="2000" dirty="0" err="1">
                <a:solidFill>
                  <a:srgbClr val="002060"/>
                </a:solidFill>
                <a:latin typeface="Comic Sans MS" pitchFamily="66" charset="0"/>
              </a:rPr>
              <a:t>Lisnagarvey</a:t>
            </a:r>
            <a:r>
              <a:rPr lang="en-US" sz="2000" dirty="0">
                <a:solidFill>
                  <a:srgbClr val="002060"/>
                </a:solidFill>
                <a:latin typeface="Comic Sans MS" pitchFamily="66" charset="0"/>
              </a:rPr>
              <a:t> was burnt by a fire during the Great Rebellion of 1641. The entire settlement was turned to ash within</a:t>
            </a:r>
            <a:r>
              <a:rPr lang="en-GB" sz="2000" dirty="0">
                <a:solidFill>
                  <a:srgbClr val="002060"/>
                </a:solidFill>
                <a:latin typeface="Comic Sans MS" pitchFamily="66" charset="0"/>
              </a:rPr>
              <a:t>.</a:t>
            </a:r>
            <a:r>
              <a:rPr lang="en-US" sz="2000" dirty="0">
                <a:solidFill>
                  <a:srgbClr val="002060"/>
                </a:solidFill>
                <a:latin typeface="Comic Sans MS" pitchFamily="66" charset="0"/>
              </a:rPr>
              <a:t> a matter of hours.  </a:t>
            </a:r>
            <a:r>
              <a:rPr lang="en-GB" sz="2000" dirty="0">
                <a:solidFill>
                  <a:srgbClr val="002060"/>
                </a:solidFill>
                <a:latin typeface="Comic Sans MS" pitchFamily="66" charset="0"/>
              </a:rPr>
              <a:t>It was then that the name of </a:t>
            </a:r>
            <a:r>
              <a:rPr lang="en-GB" sz="2000" dirty="0" err="1">
                <a:solidFill>
                  <a:srgbClr val="002060"/>
                </a:solidFill>
                <a:latin typeface="Comic Sans MS" pitchFamily="66" charset="0"/>
              </a:rPr>
              <a:t>Lisnagarvey</a:t>
            </a:r>
            <a:r>
              <a:rPr lang="en-GB" sz="2000" dirty="0">
                <a:solidFill>
                  <a:srgbClr val="002060"/>
                </a:solidFill>
                <a:latin typeface="Comic Sans MS" pitchFamily="66" charset="0"/>
              </a:rPr>
              <a:t> began to change to that of ‘</a:t>
            </a:r>
            <a:r>
              <a:rPr lang="en-GB" sz="2000" dirty="0" err="1">
                <a:solidFill>
                  <a:srgbClr val="002060"/>
                </a:solidFill>
                <a:latin typeface="Comic Sans MS" pitchFamily="66" charset="0"/>
              </a:rPr>
              <a:t>Lisburn</a:t>
            </a:r>
            <a:r>
              <a:rPr lang="en-GB" sz="2000" dirty="0">
                <a:solidFill>
                  <a:srgbClr val="002060"/>
                </a:solidFill>
                <a:latin typeface="Comic Sans MS" pitchFamily="66" charset="0"/>
              </a:rPr>
              <a:t>’</a:t>
            </a:r>
            <a:endParaRPr lang="en-US" sz="2000" dirty="0">
              <a:solidFill>
                <a:srgbClr val="002060"/>
              </a:solidFill>
              <a:latin typeface="Comic Sans MS" pitchFamily="66" charset="0"/>
            </a:endParaRPr>
          </a:p>
          <a:p>
            <a:pPr>
              <a:spcBef>
                <a:spcPct val="50000"/>
              </a:spcBef>
            </a:pPr>
            <a:endParaRPr lang="en-US" sz="2000" dirty="0">
              <a:solidFill>
                <a:srgbClr val="0000FF"/>
              </a:solidFill>
              <a:latin typeface="Comic Sans MS" pitchFamily="66" charset="0"/>
            </a:endParaRPr>
          </a:p>
        </p:txBody>
      </p:sp>
      <p:sp>
        <p:nvSpPr>
          <p:cNvPr id="16391" name="Text Box 7"/>
          <p:cNvSpPr txBox="1">
            <a:spLocks noChangeArrowheads="1"/>
          </p:cNvSpPr>
          <p:nvPr/>
        </p:nvSpPr>
        <p:spPr bwMode="auto">
          <a:xfrm>
            <a:off x="539552" y="4725145"/>
            <a:ext cx="7992888" cy="1008111"/>
          </a:xfrm>
          <a:prstGeom prst="rect">
            <a:avLst/>
          </a:prstGeom>
          <a:noFill/>
          <a:ln w="9525">
            <a:noFill/>
            <a:miter lim="800000"/>
            <a:headEnd/>
            <a:tailEnd/>
          </a:ln>
        </p:spPr>
        <p:txBody>
          <a:bodyPr wrap="square">
            <a:spAutoFit/>
          </a:bodyPr>
          <a:lstStyle/>
          <a:p>
            <a:pPr>
              <a:spcBef>
                <a:spcPct val="50000"/>
              </a:spcBef>
            </a:pPr>
            <a:r>
              <a:rPr lang="en-GB" sz="2000" dirty="0">
                <a:solidFill>
                  <a:srgbClr val="002060"/>
                </a:solidFill>
                <a:latin typeface="Comic Sans MS" pitchFamily="66" charset="0"/>
              </a:rPr>
              <a:t>In 1707, a great fire halted the growth of </a:t>
            </a:r>
            <a:r>
              <a:rPr lang="en-GB" sz="2000" dirty="0" err="1">
                <a:solidFill>
                  <a:srgbClr val="002060"/>
                </a:solidFill>
                <a:latin typeface="Comic Sans MS" pitchFamily="66" charset="0"/>
              </a:rPr>
              <a:t>Lisburn</a:t>
            </a:r>
            <a:r>
              <a:rPr lang="en-GB" sz="2000" dirty="0">
                <a:solidFill>
                  <a:srgbClr val="002060"/>
                </a:solidFill>
                <a:latin typeface="Comic Sans MS" pitchFamily="66" charset="0"/>
              </a:rPr>
              <a:t>. Once again it was reduced to ashes, this time even the great castle fell to the flames. The castle was never rebuilt.</a:t>
            </a:r>
            <a:r>
              <a:rPr lang="en-GB" dirty="0">
                <a:solidFill>
                  <a:srgbClr val="002060"/>
                </a:solidFill>
              </a:rPr>
              <a:t>  </a:t>
            </a:r>
            <a:endParaRPr lang="en-US" dirty="0">
              <a:solidFill>
                <a:srgbClr val="002060"/>
              </a:solidFill>
            </a:endParaRPr>
          </a:p>
        </p:txBody>
      </p:sp>
      <p:sp>
        <p:nvSpPr>
          <p:cNvPr id="9"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The Fires of </a:t>
            </a:r>
            <a:r>
              <a:rPr lang="en-GB" sz="3200" kern="0" dirty="0" err="1" smtClean="0">
                <a:solidFill>
                  <a:srgbClr val="002060"/>
                </a:solidFill>
                <a:latin typeface="Comic Sans MS" pitchFamily="66" charset="0"/>
                <a:ea typeface="+mj-ea"/>
                <a:cs typeface="+mj-cs"/>
              </a:rPr>
              <a:t>Lisnagarvey</a:t>
            </a:r>
            <a:endParaRPr lang="en-GB" sz="3200" kern="0" dirty="0">
              <a:solidFill>
                <a:srgbClr val="002060"/>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7"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sp>
        <p:nvSpPr>
          <p:cNvPr id="17413" name="Text Box 6"/>
          <p:cNvSpPr txBox="1">
            <a:spLocks noChangeArrowheads="1"/>
          </p:cNvSpPr>
          <p:nvPr/>
        </p:nvSpPr>
        <p:spPr bwMode="auto">
          <a:xfrm>
            <a:off x="6516216" y="1268760"/>
            <a:ext cx="2160935" cy="3785652"/>
          </a:xfrm>
          <a:prstGeom prst="rect">
            <a:avLst/>
          </a:prstGeom>
          <a:noFill/>
          <a:ln w="9525">
            <a:noFill/>
            <a:miter lim="800000"/>
            <a:headEnd/>
            <a:tailEnd/>
          </a:ln>
        </p:spPr>
        <p:txBody>
          <a:bodyPr wrap="square">
            <a:spAutoFit/>
          </a:bodyPr>
          <a:lstStyle/>
          <a:p>
            <a:pPr>
              <a:spcBef>
                <a:spcPct val="50000"/>
              </a:spcBef>
            </a:pPr>
            <a:r>
              <a:rPr lang="en-US" sz="2000" dirty="0">
                <a:solidFill>
                  <a:srgbClr val="002060"/>
                </a:solidFill>
                <a:latin typeface="Comic Sans MS" pitchFamily="66" charset="0"/>
              </a:rPr>
              <a:t>This is a photo of the original stone bridge of </a:t>
            </a:r>
            <a:r>
              <a:rPr lang="en-US" sz="2000" dirty="0" err="1">
                <a:solidFill>
                  <a:srgbClr val="002060"/>
                </a:solidFill>
                <a:latin typeface="Comic Sans MS" pitchFamily="66" charset="0"/>
              </a:rPr>
              <a:t>Lisburn</a:t>
            </a:r>
            <a:r>
              <a:rPr lang="en-US" sz="2000" dirty="0">
                <a:solidFill>
                  <a:srgbClr val="002060"/>
                </a:solidFill>
                <a:latin typeface="Comic Sans MS" pitchFamily="66" charset="0"/>
              </a:rPr>
              <a:t> erected in 1785.</a:t>
            </a:r>
          </a:p>
          <a:p>
            <a:pPr>
              <a:spcBef>
                <a:spcPct val="50000"/>
              </a:spcBef>
            </a:pPr>
            <a:endParaRPr lang="en-US" sz="2000" dirty="0">
              <a:solidFill>
                <a:srgbClr val="002060"/>
              </a:solidFill>
              <a:latin typeface="Comic Sans MS" pitchFamily="66" charset="0"/>
            </a:endParaRPr>
          </a:p>
          <a:p>
            <a:pPr>
              <a:spcBef>
                <a:spcPct val="50000"/>
              </a:spcBef>
            </a:pPr>
            <a:r>
              <a:rPr lang="en-US" sz="2000" dirty="0">
                <a:solidFill>
                  <a:srgbClr val="002060"/>
                </a:solidFill>
                <a:latin typeface="Comic Sans MS" pitchFamily="66" charset="0"/>
              </a:rPr>
              <a:t>The spire of the cathedral can be seen in the distance behind the tree line</a:t>
            </a:r>
          </a:p>
        </p:txBody>
      </p:sp>
      <p:pic>
        <p:nvPicPr>
          <p:cNvPr id="17414" name="Picture 7" descr="SB1153A"/>
          <p:cNvPicPr>
            <a:picLocks noChangeAspect="1" noChangeArrowheads="1"/>
          </p:cNvPicPr>
          <p:nvPr/>
        </p:nvPicPr>
        <p:blipFill>
          <a:blip r:embed="rId3" cstate="print"/>
          <a:srcRect b="2864"/>
          <a:stretch>
            <a:fillRect/>
          </a:stretch>
        </p:blipFill>
        <p:spPr bwMode="auto">
          <a:xfrm>
            <a:off x="467544" y="1341438"/>
            <a:ext cx="5811838" cy="3816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The Original Bridge</a:t>
            </a:r>
            <a:endParaRPr lang="en-GB" sz="3200" kern="0" dirty="0">
              <a:solidFill>
                <a:srgbClr val="002060"/>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0"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pic>
        <p:nvPicPr>
          <p:cNvPr id="18437" name="Picture 5" descr="2013-05-22 16-47 - p2"/>
          <p:cNvPicPr>
            <a:picLocks noChangeAspect="1" noChangeArrowheads="1"/>
          </p:cNvPicPr>
          <p:nvPr/>
        </p:nvPicPr>
        <p:blipFill>
          <a:blip r:embed="rId3" cstate="print"/>
          <a:srcRect/>
          <a:stretch>
            <a:fillRect/>
          </a:stretch>
        </p:blipFill>
        <p:spPr bwMode="auto">
          <a:xfrm>
            <a:off x="611188" y="908720"/>
            <a:ext cx="3413125" cy="4602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8" name="Picture 6" descr="2013-05-22 16-47 - p1"/>
          <p:cNvPicPr>
            <a:picLocks noChangeAspect="1" noChangeArrowheads="1"/>
          </p:cNvPicPr>
          <p:nvPr/>
        </p:nvPicPr>
        <p:blipFill>
          <a:blip r:embed="rId4" cstate="print"/>
          <a:srcRect/>
          <a:stretch>
            <a:fillRect/>
          </a:stretch>
        </p:blipFill>
        <p:spPr bwMode="auto">
          <a:xfrm>
            <a:off x="4716463" y="1124744"/>
            <a:ext cx="4108450" cy="2941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9" name="Text Box 7"/>
          <p:cNvSpPr txBox="1">
            <a:spLocks noChangeArrowheads="1"/>
          </p:cNvSpPr>
          <p:nvPr/>
        </p:nvSpPr>
        <p:spPr bwMode="auto">
          <a:xfrm>
            <a:off x="539552" y="5652537"/>
            <a:ext cx="3528392" cy="584775"/>
          </a:xfrm>
          <a:prstGeom prst="rect">
            <a:avLst/>
          </a:prstGeom>
          <a:noFill/>
          <a:ln w="9525">
            <a:noFill/>
            <a:miter lim="800000"/>
            <a:headEnd/>
            <a:tailEnd/>
          </a:ln>
        </p:spPr>
        <p:txBody>
          <a:bodyPr wrap="square">
            <a:spAutoFit/>
          </a:bodyPr>
          <a:lstStyle/>
          <a:p>
            <a:pPr algn="ctr">
              <a:spcBef>
                <a:spcPct val="50000"/>
              </a:spcBef>
            </a:pPr>
            <a:r>
              <a:rPr lang="en-US" sz="1600" dirty="0">
                <a:solidFill>
                  <a:srgbClr val="0D6718"/>
                </a:solidFill>
                <a:latin typeface="Comic Sans MS" pitchFamily="66" charset="0"/>
              </a:rPr>
              <a:t>Millar’s was one of the first shops to have a telephone.</a:t>
            </a:r>
          </a:p>
        </p:txBody>
      </p:sp>
      <p:sp>
        <p:nvSpPr>
          <p:cNvPr id="18440" name="Text Box 8"/>
          <p:cNvSpPr txBox="1">
            <a:spLocks noChangeArrowheads="1"/>
          </p:cNvSpPr>
          <p:nvPr/>
        </p:nvSpPr>
        <p:spPr bwMode="auto">
          <a:xfrm>
            <a:off x="4644009" y="4170566"/>
            <a:ext cx="4248472" cy="338554"/>
          </a:xfrm>
          <a:prstGeom prst="rect">
            <a:avLst/>
          </a:prstGeom>
          <a:noFill/>
          <a:ln w="9525">
            <a:noFill/>
            <a:miter lim="800000"/>
            <a:headEnd/>
            <a:tailEnd/>
          </a:ln>
        </p:spPr>
        <p:txBody>
          <a:bodyPr wrap="square">
            <a:spAutoFit/>
          </a:bodyPr>
          <a:lstStyle/>
          <a:p>
            <a:pPr algn="ctr">
              <a:spcBef>
                <a:spcPct val="50000"/>
              </a:spcBef>
            </a:pPr>
            <a:r>
              <a:rPr lang="en-US" sz="1600" dirty="0" err="1">
                <a:solidFill>
                  <a:srgbClr val="0D6718"/>
                </a:solidFill>
                <a:latin typeface="Comic Sans MS" pitchFamily="66" charset="0"/>
              </a:rPr>
              <a:t>Scholes</a:t>
            </a:r>
            <a:r>
              <a:rPr lang="en-US" sz="1600" dirty="0">
                <a:solidFill>
                  <a:srgbClr val="0D6718"/>
                </a:solidFill>
                <a:latin typeface="Comic Sans MS" pitchFamily="66" charset="0"/>
              </a:rPr>
              <a:t>’ Butcher’s shop</a:t>
            </a:r>
          </a:p>
        </p:txBody>
      </p:sp>
      <p:sp>
        <p:nvSpPr>
          <p:cNvPr id="18441" name="Text Box 9"/>
          <p:cNvSpPr txBox="1">
            <a:spLocks noChangeArrowheads="1"/>
          </p:cNvSpPr>
          <p:nvPr/>
        </p:nvSpPr>
        <p:spPr bwMode="auto">
          <a:xfrm>
            <a:off x="4716785" y="4653136"/>
            <a:ext cx="4103687" cy="1311275"/>
          </a:xfrm>
          <a:prstGeom prst="rect">
            <a:avLst/>
          </a:prstGeom>
          <a:noFill/>
          <a:ln w="9525">
            <a:noFill/>
            <a:miter lim="800000"/>
            <a:headEnd/>
            <a:tailEnd/>
          </a:ln>
        </p:spPr>
        <p:txBody>
          <a:bodyPr>
            <a:spAutoFit/>
          </a:bodyPr>
          <a:lstStyle/>
          <a:p>
            <a:pPr>
              <a:spcBef>
                <a:spcPct val="50000"/>
              </a:spcBef>
            </a:pPr>
            <a:r>
              <a:rPr lang="en-US" sz="2000" dirty="0">
                <a:solidFill>
                  <a:srgbClr val="002060"/>
                </a:solidFill>
                <a:latin typeface="Comic Sans MS" pitchFamily="66" charset="0"/>
              </a:rPr>
              <a:t>Businesses have been a key part of Bridge Street over the years.  With many family shops running for generations.</a:t>
            </a:r>
          </a:p>
        </p:txBody>
      </p:sp>
      <p:sp>
        <p:nvSpPr>
          <p:cNvPr id="11"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A Street of Business</a:t>
            </a:r>
            <a:endParaRPr lang="en-GB" sz="3200" kern="0" dirty="0">
              <a:solidFill>
                <a:srgbClr val="002060"/>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9"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pic>
        <p:nvPicPr>
          <p:cNvPr id="19461" name="Picture 5" descr="2013-05-21 18-38 - p6"/>
          <p:cNvPicPr>
            <a:picLocks noChangeAspect="1" noChangeArrowheads="1"/>
          </p:cNvPicPr>
          <p:nvPr/>
        </p:nvPicPr>
        <p:blipFill>
          <a:blip r:embed="rId3" cstate="print"/>
          <a:srcRect/>
          <a:stretch>
            <a:fillRect/>
          </a:stretch>
        </p:blipFill>
        <p:spPr bwMode="auto">
          <a:xfrm>
            <a:off x="539552" y="980728"/>
            <a:ext cx="3528392" cy="4824536"/>
          </a:xfrm>
          <a:prstGeom prst="rect">
            <a:avLst/>
          </a:prstGeom>
          <a:ln>
            <a:noFill/>
          </a:ln>
          <a:effectLst>
            <a:outerShdw blurRad="292100" dist="139700" dir="2700000" algn="tl" rotWithShape="0">
              <a:srgbClr val="333333">
                <a:alpha val="65000"/>
              </a:srgbClr>
            </a:outerShdw>
          </a:effectLst>
        </p:spPr>
      </p:pic>
      <p:pic>
        <p:nvPicPr>
          <p:cNvPr id="19462" name="Picture 6" descr="2013-05-21 18-38 - p7"/>
          <p:cNvPicPr>
            <a:picLocks noChangeAspect="1" noChangeArrowheads="1"/>
          </p:cNvPicPr>
          <p:nvPr/>
        </p:nvPicPr>
        <p:blipFill>
          <a:blip r:embed="rId4" cstate="print"/>
          <a:srcRect/>
          <a:stretch>
            <a:fillRect/>
          </a:stretch>
        </p:blipFill>
        <p:spPr bwMode="auto">
          <a:xfrm>
            <a:off x="4427985" y="1022921"/>
            <a:ext cx="4464496" cy="2478087"/>
          </a:xfrm>
          <a:prstGeom prst="rect">
            <a:avLst/>
          </a:prstGeom>
          <a:ln>
            <a:noFill/>
          </a:ln>
          <a:effectLst>
            <a:outerShdw blurRad="292100" dist="139700" dir="2700000" algn="tl" rotWithShape="0">
              <a:srgbClr val="333333">
                <a:alpha val="65000"/>
              </a:srgbClr>
            </a:outerShdw>
          </a:effectLst>
        </p:spPr>
      </p:pic>
      <p:pic>
        <p:nvPicPr>
          <p:cNvPr id="19463" name="Picture 7" descr="2013-05-21 18-38 - p8"/>
          <p:cNvPicPr>
            <a:picLocks noChangeAspect="1" noChangeArrowheads="1"/>
          </p:cNvPicPr>
          <p:nvPr/>
        </p:nvPicPr>
        <p:blipFill>
          <a:blip r:embed="rId5" cstate="print"/>
          <a:srcRect/>
          <a:stretch>
            <a:fillRect/>
          </a:stretch>
        </p:blipFill>
        <p:spPr bwMode="auto">
          <a:xfrm>
            <a:off x="6526742" y="3861048"/>
            <a:ext cx="2293730" cy="2016223"/>
          </a:xfrm>
          <a:prstGeom prst="rect">
            <a:avLst/>
          </a:prstGeom>
          <a:ln>
            <a:noFill/>
          </a:ln>
          <a:effectLst>
            <a:outerShdw blurRad="292100" dist="139700" dir="2700000" algn="tl" rotWithShape="0">
              <a:srgbClr val="333333">
                <a:alpha val="65000"/>
              </a:srgbClr>
            </a:outerShdw>
          </a:effectLst>
        </p:spPr>
      </p:pic>
      <p:sp>
        <p:nvSpPr>
          <p:cNvPr id="19464" name="Text Box 8"/>
          <p:cNvSpPr txBox="1">
            <a:spLocks noChangeArrowheads="1"/>
          </p:cNvSpPr>
          <p:nvPr/>
        </p:nvSpPr>
        <p:spPr bwMode="auto">
          <a:xfrm>
            <a:off x="4427984" y="3933056"/>
            <a:ext cx="1944216" cy="1077218"/>
          </a:xfrm>
          <a:prstGeom prst="rect">
            <a:avLst/>
          </a:prstGeom>
          <a:noFill/>
          <a:ln w="9525">
            <a:noFill/>
            <a:miter lim="800000"/>
            <a:headEnd/>
            <a:tailEnd/>
          </a:ln>
        </p:spPr>
        <p:txBody>
          <a:bodyPr wrap="square">
            <a:spAutoFit/>
          </a:bodyPr>
          <a:lstStyle/>
          <a:p>
            <a:pPr>
              <a:spcBef>
                <a:spcPct val="50000"/>
              </a:spcBef>
            </a:pPr>
            <a:r>
              <a:rPr lang="en-US" sz="1600" dirty="0">
                <a:solidFill>
                  <a:srgbClr val="0D6718"/>
                </a:solidFill>
                <a:latin typeface="Comic Sans MS" pitchFamily="66" charset="0"/>
              </a:rPr>
              <a:t>Some examples of advertisements from shops on Bridge Street</a:t>
            </a:r>
          </a:p>
        </p:txBody>
      </p:sp>
      <p:sp>
        <p:nvSpPr>
          <p:cNvPr id="10"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Advertising Bridge Street</a:t>
            </a:r>
            <a:endParaRPr lang="en-GB" sz="3200" kern="0" dirty="0">
              <a:solidFill>
                <a:srgbClr val="002060"/>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7"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pic>
        <p:nvPicPr>
          <p:cNvPr id="20486" name="Picture 7" descr="SB1153A"/>
          <p:cNvPicPr>
            <a:picLocks noChangeAspect="1" noChangeArrowheads="1"/>
          </p:cNvPicPr>
          <p:nvPr/>
        </p:nvPicPr>
        <p:blipFill>
          <a:blip r:embed="rId3" cstate="print"/>
          <a:srcRect b="3235"/>
          <a:stretch>
            <a:fillRect/>
          </a:stretch>
        </p:blipFill>
        <p:spPr bwMode="auto">
          <a:xfrm>
            <a:off x="755650" y="1052736"/>
            <a:ext cx="7704138" cy="5040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How Bridge Street has Changed</a:t>
            </a:r>
            <a:endParaRPr lang="en-GB" sz="3200" kern="0" dirty="0">
              <a:solidFill>
                <a:srgbClr val="002060"/>
              </a:solidFill>
              <a:latin typeface="Comic Sans MS" pitchFamily="66" charset="0"/>
              <a:ea typeface="+mj-ea"/>
              <a:cs typeface="+mj-cs"/>
            </a:endParaRPr>
          </a:p>
        </p:txBody>
      </p:sp>
      <p:sp>
        <p:nvSpPr>
          <p:cNvPr id="10" name="Rectangle 2"/>
          <p:cNvSpPr txBox="1">
            <a:spLocks noChangeArrowheads="1"/>
          </p:cNvSpPr>
          <p:nvPr/>
        </p:nvSpPr>
        <p:spPr bwMode="auto">
          <a:xfrm>
            <a:off x="827584" y="5085184"/>
            <a:ext cx="1440160" cy="936104"/>
          </a:xfrm>
          <a:prstGeom prst="rect">
            <a:avLst/>
          </a:prstGeom>
          <a:noFill/>
          <a:ln w="9525">
            <a:noFill/>
            <a:miter lim="800000"/>
            <a:headEnd/>
            <a:tailEnd/>
          </a:ln>
        </p:spPr>
        <p:txBody>
          <a:bodyPr anchor="ctr"/>
          <a:lstStyle/>
          <a:p>
            <a:pPr algn="ctr">
              <a:defRPr/>
            </a:pPr>
            <a:r>
              <a:rPr lang="en-GB" sz="3600" kern="0" dirty="0" smtClean="0">
                <a:solidFill>
                  <a:schemeClr val="bg1"/>
                </a:solidFill>
                <a:latin typeface="Comic Sans MS" pitchFamily="66" charset="0"/>
                <a:ea typeface="+mj-ea"/>
                <a:cs typeface="+mj-cs"/>
              </a:rPr>
              <a:t>1885</a:t>
            </a:r>
            <a:endParaRPr lang="en-GB" sz="3600" kern="0" dirty="0">
              <a:solidFill>
                <a:schemeClr val="bg1"/>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7" descr="pptground.jpg"/>
          <p:cNvPicPr>
            <a:picLocks noChangeAspect="1"/>
          </p:cNvPicPr>
          <p:nvPr/>
        </p:nvPicPr>
        <p:blipFill>
          <a:blip r:embed="rId2" cstate="print"/>
          <a:srcRect/>
          <a:stretch>
            <a:fillRect/>
          </a:stretch>
        </p:blipFill>
        <p:spPr bwMode="auto">
          <a:xfrm>
            <a:off x="0" y="5854700"/>
            <a:ext cx="9144000" cy="1030288"/>
          </a:xfrm>
          <a:prstGeom prst="rect">
            <a:avLst/>
          </a:prstGeom>
          <a:noFill/>
          <a:ln w="9525">
            <a:noFill/>
            <a:miter lim="800000"/>
            <a:headEnd/>
            <a:tailEnd/>
          </a:ln>
        </p:spPr>
      </p:pic>
      <p:pic>
        <p:nvPicPr>
          <p:cNvPr id="21509" name="Picture 5" descr="2013-05-21 18-38 - p2"/>
          <p:cNvPicPr>
            <a:picLocks noChangeAspect="1" noChangeArrowheads="1"/>
          </p:cNvPicPr>
          <p:nvPr/>
        </p:nvPicPr>
        <p:blipFill>
          <a:blip r:embed="rId3" cstate="print"/>
          <a:srcRect/>
          <a:stretch>
            <a:fillRect/>
          </a:stretch>
        </p:blipFill>
        <p:spPr bwMode="auto">
          <a:xfrm>
            <a:off x="468313" y="1125539"/>
            <a:ext cx="8256587" cy="5039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p:cNvSpPr txBox="1">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defRPr/>
            </a:pPr>
            <a:r>
              <a:rPr lang="en-GB" sz="3200" kern="0" dirty="0" smtClean="0">
                <a:solidFill>
                  <a:srgbClr val="002060"/>
                </a:solidFill>
                <a:latin typeface="Comic Sans MS" pitchFamily="66" charset="0"/>
                <a:ea typeface="+mj-ea"/>
                <a:cs typeface="+mj-cs"/>
              </a:rPr>
              <a:t>How Bridge Street has Changed</a:t>
            </a:r>
            <a:endParaRPr lang="en-GB" sz="3200" kern="0" dirty="0">
              <a:solidFill>
                <a:srgbClr val="002060"/>
              </a:solidFill>
              <a:latin typeface="Comic Sans MS" pitchFamily="66" charset="0"/>
              <a:ea typeface="+mj-ea"/>
              <a:cs typeface="+mj-cs"/>
            </a:endParaRPr>
          </a:p>
        </p:txBody>
      </p:sp>
      <p:sp>
        <p:nvSpPr>
          <p:cNvPr id="10" name="Rectangle 2"/>
          <p:cNvSpPr txBox="1">
            <a:spLocks noChangeArrowheads="1"/>
          </p:cNvSpPr>
          <p:nvPr/>
        </p:nvSpPr>
        <p:spPr bwMode="auto">
          <a:xfrm>
            <a:off x="539552" y="5157192"/>
            <a:ext cx="1440160" cy="936104"/>
          </a:xfrm>
          <a:prstGeom prst="rect">
            <a:avLst/>
          </a:prstGeom>
          <a:noFill/>
          <a:ln w="9525">
            <a:noFill/>
            <a:miter lim="800000"/>
            <a:headEnd/>
            <a:tailEnd/>
          </a:ln>
        </p:spPr>
        <p:txBody>
          <a:bodyPr anchor="ctr"/>
          <a:lstStyle/>
          <a:p>
            <a:pPr algn="ctr">
              <a:defRPr/>
            </a:pPr>
            <a:r>
              <a:rPr lang="en-GB" sz="3600" kern="0" dirty="0" smtClean="0">
                <a:solidFill>
                  <a:schemeClr val="bg1"/>
                </a:solidFill>
                <a:latin typeface="Comic Sans MS" pitchFamily="66" charset="0"/>
                <a:ea typeface="+mj-ea"/>
                <a:cs typeface="+mj-cs"/>
              </a:rPr>
              <a:t>1950</a:t>
            </a:r>
            <a:endParaRPr lang="en-GB" sz="3600" kern="0" dirty="0">
              <a:solidFill>
                <a:schemeClr val="bg1"/>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147</TotalTime>
  <Words>413</Words>
  <Application>Microsoft Office PowerPoint</Application>
  <PresentationFormat>On-screen Show (4:3)</PresentationFormat>
  <Paragraphs>37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Tempus Sans ITC</vt:lpstr>
      <vt:lpstr>Comic Sans MS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Microsoft,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best</cp:lastModifiedBy>
  <cp:revision>20</cp:revision>
  <dcterms:created xsi:type="dcterms:W3CDTF">2013-05-22T20:40:06Z</dcterms:created>
  <dcterms:modified xsi:type="dcterms:W3CDTF">2013-05-31T09:46:20Z</dcterms:modified>
</cp:coreProperties>
</file>